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0-1.png>
</file>

<file path=ppt/media/image-10-2.png>
</file>

<file path=ppt/media/image-2-1.png>
</file>

<file path=ppt/media/image-2-2.png>
</file>

<file path=ppt/media/image-3-1.png>
</file>

<file path=ppt/media/image-3-2.png>
</file>

<file path=ppt/media/image-4-1.png>
</file>

<file path=ppt/media/image-4-2.png>
</file>

<file path=ppt/media/image-5-1.png>
</file>

<file path=ppt/media/image-5-2.png>
</file>

<file path=ppt/media/image-6-1.png>
</file>

<file path=ppt/media/image-6-2.png>
</file>

<file path=ppt/media/image-7-1.png>
</file>

<file path=ppt/media/image-7-2.png>
</file>

<file path=ppt/media/image-8-1.png>
</file>

<file path=ppt/media/image-8-2.png>
</file>

<file path=ppt/media/image-9-1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A1A1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3698200"/>
            <a:ext cx="5332690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b="1" spc="-157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Kotlin Idioms #2</a:t>
            </a:r>
            <a:endParaRPr lang="en-US" sz="5249" dirty="0"/>
          </a:p>
        </p:txBody>
      </p:sp>
      <p:pic>
        <p:nvPicPr>
          <p:cNvPr id="6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146941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146941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1146941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3621167" y="427673"/>
            <a:ext cx="5888712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62"/>
              </a:lnSpc>
              <a:buNone/>
            </a:pPr>
            <a:r>
              <a:rPr lang="en-US" sz="2449" b="1" spc="-73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Configure Properties of an Object (apply)﻿</a:t>
            </a:r>
            <a:endParaRPr lang="en-US" sz="2449" dirty="0"/>
          </a:p>
        </p:txBody>
      </p:sp>
      <p:sp>
        <p:nvSpPr>
          <p:cNvPr id="7" name="Shape 4"/>
          <p:cNvSpPr/>
          <p:nvPr/>
        </p:nvSpPr>
        <p:spPr>
          <a:xfrm>
            <a:off x="3621167" y="991433"/>
            <a:ext cx="7388066" cy="1632109"/>
          </a:xfrm>
          <a:prstGeom prst="roundRect">
            <a:avLst>
              <a:gd name="adj" fmla="val 4288"/>
            </a:avLst>
          </a:prstGeom>
          <a:solidFill>
            <a:srgbClr val="ECEDF8"/>
          </a:solidFill>
          <a:ln/>
        </p:spPr>
      </p:sp>
      <p:sp>
        <p:nvSpPr>
          <p:cNvPr id="8" name="Shape 5"/>
          <p:cNvSpPr/>
          <p:nvPr/>
        </p:nvSpPr>
        <p:spPr>
          <a:xfrm>
            <a:off x="3613428" y="991433"/>
            <a:ext cx="7403544" cy="1632109"/>
          </a:xfrm>
          <a:prstGeom prst="roundRect">
            <a:avLst>
              <a:gd name="adj" fmla="val 1429"/>
            </a:avLst>
          </a:prstGeom>
          <a:solidFill>
            <a:srgbClr val="ECEDF8"/>
          </a:solidFill>
          <a:ln/>
        </p:spPr>
      </p:sp>
      <p:sp>
        <p:nvSpPr>
          <p:cNvPr id="9" name="Text 6"/>
          <p:cNvSpPr/>
          <p:nvPr/>
        </p:nvSpPr>
        <p:spPr>
          <a:xfrm>
            <a:off x="3768923" y="1107996"/>
            <a:ext cx="7092553" cy="139898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myRectangle = Rectangle().apply {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length = 4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breadth = 5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color = 0xFAFAFA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225" dirty="0"/>
          </a:p>
        </p:txBody>
      </p:sp>
      <p:sp>
        <p:nvSpPr>
          <p:cNvPr id="10" name="Text 7"/>
          <p:cNvSpPr/>
          <p:nvPr/>
        </p:nvSpPr>
        <p:spPr>
          <a:xfrm>
            <a:off x="3621167" y="2856786"/>
            <a:ext cx="7388066" cy="77771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62"/>
              </a:lnSpc>
              <a:buNone/>
            </a:pPr>
            <a:r>
              <a:rPr lang="en-US" sz="2449" b="1" spc="-73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Generic function that Requires the Generic Type Information﻿</a:t>
            </a:r>
            <a:endParaRPr lang="en-US" sz="2449" dirty="0"/>
          </a:p>
        </p:txBody>
      </p:sp>
      <p:sp>
        <p:nvSpPr>
          <p:cNvPr id="11" name="Shape 8"/>
          <p:cNvSpPr/>
          <p:nvPr/>
        </p:nvSpPr>
        <p:spPr>
          <a:xfrm>
            <a:off x="3621167" y="3867745"/>
            <a:ext cx="7388066" cy="1911906"/>
          </a:xfrm>
          <a:prstGeom prst="roundRect">
            <a:avLst>
              <a:gd name="adj" fmla="val 3661"/>
            </a:avLst>
          </a:prstGeom>
          <a:solidFill>
            <a:srgbClr val="ECEDF8"/>
          </a:solidFill>
          <a:ln/>
        </p:spPr>
      </p:sp>
      <p:sp>
        <p:nvSpPr>
          <p:cNvPr id="12" name="Shape 9"/>
          <p:cNvSpPr/>
          <p:nvPr/>
        </p:nvSpPr>
        <p:spPr>
          <a:xfrm>
            <a:off x="3613428" y="3867745"/>
            <a:ext cx="7403544" cy="1911906"/>
          </a:xfrm>
          <a:prstGeom prst="roundRect">
            <a:avLst>
              <a:gd name="adj" fmla="val 1220"/>
            </a:avLst>
          </a:prstGeom>
          <a:solidFill>
            <a:srgbClr val="ECEDF8"/>
          </a:solidFill>
          <a:ln/>
        </p:spPr>
      </p:sp>
      <p:sp>
        <p:nvSpPr>
          <p:cNvPr id="13" name="Text 10"/>
          <p:cNvSpPr/>
          <p:nvPr/>
        </p:nvSpPr>
        <p:spPr>
          <a:xfrm>
            <a:off x="3768923" y="3984308"/>
            <a:ext cx="7092553" cy="167878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 public final class Gson {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    ...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    public &lt;T&gt; T fromJson(JsonElement json, Class&lt;T&gt; classOfT) throws JsonSyntaxException {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    ...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inline fun &lt;reified T: Any&gt; Gson.fromJson(json: JsonElement): T = this.fromJson(json, T::class.java)</a:t>
            </a:r>
            <a:endParaRPr lang="en-US" sz="1225" dirty="0"/>
          </a:p>
        </p:txBody>
      </p:sp>
      <p:sp>
        <p:nvSpPr>
          <p:cNvPr id="14" name="Text 11"/>
          <p:cNvSpPr/>
          <p:nvPr/>
        </p:nvSpPr>
        <p:spPr>
          <a:xfrm>
            <a:off x="3621167" y="6012894"/>
            <a:ext cx="2872502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62"/>
              </a:lnSpc>
              <a:buNone/>
            </a:pPr>
            <a:r>
              <a:rPr lang="en-US" sz="2449" b="1" spc="-73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Swap Two Variables﻿</a:t>
            </a:r>
            <a:endParaRPr lang="en-US" sz="2449" dirty="0"/>
          </a:p>
        </p:txBody>
      </p:sp>
      <p:sp>
        <p:nvSpPr>
          <p:cNvPr id="15" name="Shape 12"/>
          <p:cNvSpPr/>
          <p:nvPr/>
        </p:nvSpPr>
        <p:spPr>
          <a:xfrm>
            <a:off x="3621167" y="6634996"/>
            <a:ext cx="7388066" cy="1072515"/>
          </a:xfrm>
          <a:prstGeom prst="roundRect">
            <a:avLst>
              <a:gd name="adj" fmla="val 6526"/>
            </a:avLst>
          </a:prstGeom>
          <a:solidFill>
            <a:srgbClr val="ECEDF8"/>
          </a:solidFill>
          <a:ln/>
        </p:spPr>
      </p:sp>
      <p:sp>
        <p:nvSpPr>
          <p:cNvPr id="16" name="Shape 13"/>
          <p:cNvSpPr/>
          <p:nvPr/>
        </p:nvSpPr>
        <p:spPr>
          <a:xfrm>
            <a:off x="3613428" y="6634996"/>
            <a:ext cx="7403544" cy="1072515"/>
          </a:xfrm>
          <a:prstGeom prst="roundRect">
            <a:avLst>
              <a:gd name="adj" fmla="val 2175"/>
            </a:avLst>
          </a:prstGeom>
          <a:solidFill>
            <a:srgbClr val="ECEDF8"/>
          </a:solidFill>
          <a:ln/>
        </p:spPr>
      </p:sp>
      <p:sp>
        <p:nvSpPr>
          <p:cNvPr id="17" name="Text 14"/>
          <p:cNvSpPr/>
          <p:nvPr/>
        </p:nvSpPr>
        <p:spPr>
          <a:xfrm>
            <a:off x="3768923" y="6751558"/>
            <a:ext cx="7092553" cy="83939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var a = 1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var b = 2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 = b.also { b = a }</a:t>
            </a:r>
            <a:endParaRPr lang="en-US" sz="1225" dirty="0"/>
          </a:p>
        </p:txBody>
      </p:sp>
      <p:sp>
        <p:nvSpPr>
          <p:cNvPr id="18" name="Shape 15"/>
          <p:cNvSpPr/>
          <p:nvPr/>
        </p:nvSpPr>
        <p:spPr>
          <a:xfrm>
            <a:off x="3621167" y="7882414"/>
            <a:ext cx="7388066" cy="1352312"/>
          </a:xfrm>
          <a:prstGeom prst="roundRect">
            <a:avLst>
              <a:gd name="adj" fmla="val 5176"/>
            </a:avLst>
          </a:prstGeom>
          <a:solidFill>
            <a:srgbClr val="ECEDF8"/>
          </a:solidFill>
          <a:ln/>
        </p:spPr>
      </p:sp>
      <p:sp>
        <p:nvSpPr>
          <p:cNvPr id="19" name="Shape 16"/>
          <p:cNvSpPr/>
          <p:nvPr/>
        </p:nvSpPr>
        <p:spPr>
          <a:xfrm>
            <a:off x="3613428" y="7882414"/>
            <a:ext cx="7403544" cy="1352312"/>
          </a:xfrm>
          <a:prstGeom prst="roundRect">
            <a:avLst>
              <a:gd name="adj" fmla="val 1725"/>
            </a:avLst>
          </a:prstGeom>
          <a:solidFill>
            <a:srgbClr val="ECEDF8"/>
          </a:solidFill>
          <a:ln/>
        </p:spPr>
      </p:sp>
      <p:sp>
        <p:nvSpPr>
          <p:cNvPr id="20" name="Text 17"/>
          <p:cNvSpPr/>
          <p:nvPr/>
        </p:nvSpPr>
        <p:spPr>
          <a:xfrm>
            <a:off x="3768923" y="7998976"/>
            <a:ext cx="7092553" cy="111918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user = User("John Doe").also {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logUserCreation(it)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saveUserToDatabase(it)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225" dirty="0"/>
          </a:p>
        </p:txBody>
      </p:sp>
      <p:sp>
        <p:nvSpPr>
          <p:cNvPr id="21" name="Shape 18"/>
          <p:cNvSpPr/>
          <p:nvPr/>
        </p:nvSpPr>
        <p:spPr>
          <a:xfrm>
            <a:off x="3621167" y="9409628"/>
            <a:ext cx="7388066" cy="1632109"/>
          </a:xfrm>
          <a:prstGeom prst="roundRect">
            <a:avLst>
              <a:gd name="adj" fmla="val 4288"/>
            </a:avLst>
          </a:prstGeom>
          <a:solidFill>
            <a:srgbClr val="ECEDF8"/>
          </a:solidFill>
          <a:ln/>
        </p:spPr>
      </p:sp>
      <p:sp>
        <p:nvSpPr>
          <p:cNvPr id="22" name="Shape 19"/>
          <p:cNvSpPr/>
          <p:nvPr/>
        </p:nvSpPr>
        <p:spPr>
          <a:xfrm>
            <a:off x="3613428" y="9409628"/>
            <a:ext cx="7403544" cy="1632109"/>
          </a:xfrm>
          <a:prstGeom prst="roundRect">
            <a:avLst>
              <a:gd name="adj" fmla="val 1429"/>
            </a:avLst>
          </a:prstGeom>
          <a:solidFill>
            <a:srgbClr val="ECEDF8"/>
          </a:solidFill>
          <a:ln/>
        </p:spPr>
      </p:sp>
      <p:sp>
        <p:nvSpPr>
          <p:cNvPr id="23" name="Text 20"/>
          <p:cNvSpPr/>
          <p:nvPr/>
        </p:nvSpPr>
        <p:spPr>
          <a:xfrm>
            <a:off x="3768923" y="9526191"/>
            <a:ext cx="7092553" cy="139898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result = mutableListOf&lt;Int&gt;().also {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it.add(1)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it.add(2)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it.add(3)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225" dirty="0"/>
          </a:p>
        </p:txBody>
      </p:sp>
      <p:pic>
        <p:nvPicPr>
          <p:cNvPr id="2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4124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4124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34124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748320" y="528757"/>
            <a:ext cx="3781187" cy="48065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785"/>
              </a:lnSpc>
              <a:buNone/>
            </a:pPr>
            <a:r>
              <a:rPr lang="en-US" sz="3028" b="1" spc="-91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If-not-null Shorthand﻿</a:t>
            </a:r>
            <a:endParaRPr lang="en-US" sz="3028" dirty="0"/>
          </a:p>
        </p:txBody>
      </p:sp>
      <p:sp>
        <p:nvSpPr>
          <p:cNvPr id="7" name="Shape 4"/>
          <p:cNvSpPr/>
          <p:nvPr/>
        </p:nvSpPr>
        <p:spPr>
          <a:xfrm>
            <a:off x="2748320" y="1225629"/>
            <a:ext cx="9133642" cy="1326713"/>
          </a:xfrm>
          <a:prstGeom prst="roundRect">
            <a:avLst>
              <a:gd name="adj" fmla="val 6522"/>
            </a:avLst>
          </a:prstGeom>
          <a:solidFill>
            <a:srgbClr val="ECEDF8"/>
          </a:solidFill>
          <a:ln/>
        </p:spPr>
      </p:sp>
      <p:sp>
        <p:nvSpPr>
          <p:cNvPr id="8" name="Shape 5"/>
          <p:cNvSpPr/>
          <p:nvPr/>
        </p:nvSpPr>
        <p:spPr>
          <a:xfrm>
            <a:off x="2738795" y="1225629"/>
            <a:ext cx="9152692" cy="1326713"/>
          </a:xfrm>
          <a:prstGeom prst="roundRect">
            <a:avLst>
              <a:gd name="adj" fmla="val 2174"/>
            </a:avLst>
          </a:prstGeom>
          <a:solidFill>
            <a:srgbClr val="ECEDF8"/>
          </a:solidFill>
          <a:ln/>
        </p:spPr>
      </p:sp>
      <p:sp>
        <p:nvSpPr>
          <p:cNvPr id="9" name="Text 6"/>
          <p:cNvSpPr/>
          <p:nvPr/>
        </p:nvSpPr>
        <p:spPr>
          <a:xfrm>
            <a:off x="2931081" y="1369814"/>
            <a:ext cx="8768120" cy="10383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25"/>
              </a:lnSpc>
              <a:buNone/>
            </a:pPr>
            <a:r>
              <a:rPr lang="en-US" sz="1514" spc="-30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files = File("Test").listFiles()</a:t>
            </a:r>
            <a:endParaRPr lang="en-US" sz="1514" dirty="0"/>
          </a:p>
          <a:p>
            <a:pPr indent="0" marL="0">
              <a:lnSpc>
                <a:spcPts val="2725"/>
              </a:lnSpc>
              <a:buNone/>
            </a:pPr>
            <a:endParaRPr lang="en-US" sz="1514" dirty="0"/>
          </a:p>
          <a:p>
            <a:pPr indent="0" marL="0">
              <a:lnSpc>
                <a:spcPts val="2725"/>
              </a:lnSpc>
              <a:buNone/>
            </a:pPr>
            <a:r>
              <a:rPr lang="en-US" sz="1514" spc="-30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println(files?.size) // size is printed if files is not null</a:t>
            </a:r>
            <a:endParaRPr lang="en-US" sz="1514" dirty="0"/>
          </a:p>
        </p:txBody>
      </p:sp>
      <p:sp>
        <p:nvSpPr>
          <p:cNvPr id="10" name="Text 7"/>
          <p:cNvSpPr/>
          <p:nvPr/>
        </p:nvSpPr>
        <p:spPr>
          <a:xfrm>
            <a:off x="2748320" y="2840712"/>
            <a:ext cx="4698802" cy="48065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785"/>
              </a:lnSpc>
              <a:buNone/>
            </a:pPr>
            <a:r>
              <a:rPr lang="en-US" sz="3028" b="1" spc="-91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If-not-null-else Shorthand﻿</a:t>
            </a:r>
            <a:endParaRPr lang="en-US" sz="3028" dirty="0"/>
          </a:p>
        </p:txBody>
      </p:sp>
      <p:sp>
        <p:nvSpPr>
          <p:cNvPr id="11" name="Shape 8"/>
          <p:cNvSpPr/>
          <p:nvPr/>
        </p:nvSpPr>
        <p:spPr>
          <a:xfrm>
            <a:off x="2748320" y="3609737"/>
            <a:ext cx="9133642" cy="4095631"/>
          </a:xfrm>
          <a:prstGeom prst="roundRect">
            <a:avLst>
              <a:gd name="adj" fmla="val 2113"/>
            </a:avLst>
          </a:prstGeom>
          <a:solidFill>
            <a:srgbClr val="ECEDF8"/>
          </a:solidFill>
          <a:ln/>
        </p:spPr>
      </p:sp>
      <p:sp>
        <p:nvSpPr>
          <p:cNvPr id="12" name="Shape 9"/>
          <p:cNvSpPr/>
          <p:nvPr/>
        </p:nvSpPr>
        <p:spPr>
          <a:xfrm>
            <a:off x="2738795" y="3609737"/>
            <a:ext cx="9152692" cy="4095631"/>
          </a:xfrm>
          <a:prstGeom prst="roundRect">
            <a:avLst>
              <a:gd name="adj" fmla="val 704"/>
            </a:avLst>
          </a:prstGeom>
          <a:solidFill>
            <a:srgbClr val="ECEDF8"/>
          </a:solidFill>
          <a:ln/>
        </p:spPr>
      </p:sp>
      <p:sp>
        <p:nvSpPr>
          <p:cNvPr id="13" name="Text 10"/>
          <p:cNvSpPr/>
          <p:nvPr/>
        </p:nvSpPr>
        <p:spPr>
          <a:xfrm>
            <a:off x="2931081" y="3753922"/>
            <a:ext cx="8768120" cy="380726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25"/>
              </a:lnSpc>
              <a:buNone/>
            </a:pPr>
            <a:r>
              <a:rPr lang="en-US" sz="1514" spc="-30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files = File("Test").listFiles()</a:t>
            </a:r>
            <a:endParaRPr lang="en-US" sz="1514" dirty="0"/>
          </a:p>
          <a:p>
            <a:pPr indent="0" marL="0">
              <a:lnSpc>
                <a:spcPts val="2725"/>
              </a:lnSpc>
              <a:buNone/>
            </a:pPr>
            <a:endParaRPr lang="en-US" sz="1514" dirty="0"/>
          </a:p>
          <a:p>
            <a:pPr indent="0" marL="0">
              <a:lnSpc>
                <a:spcPts val="2725"/>
              </a:lnSpc>
              <a:buNone/>
            </a:pPr>
            <a:r>
              <a:rPr lang="en-US" sz="1514" spc="-30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For simple fallback values:</a:t>
            </a:r>
            <a:endParaRPr lang="en-US" sz="1514" dirty="0"/>
          </a:p>
          <a:p>
            <a:pPr indent="0" marL="0">
              <a:lnSpc>
                <a:spcPts val="2725"/>
              </a:lnSpc>
              <a:buNone/>
            </a:pPr>
            <a:r>
              <a:rPr lang="en-US" sz="1514" spc="-30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println(files?.size ?: "empty") // if files is null, this prints "empty"</a:t>
            </a:r>
            <a:endParaRPr lang="en-US" sz="1514" dirty="0"/>
          </a:p>
          <a:p>
            <a:pPr indent="0" marL="0">
              <a:lnSpc>
                <a:spcPts val="2725"/>
              </a:lnSpc>
              <a:buNone/>
            </a:pPr>
            <a:endParaRPr lang="en-US" sz="1514" dirty="0"/>
          </a:p>
          <a:p>
            <a:pPr indent="0" marL="0">
              <a:lnSpc>
                <a:spcPts val="2725"/>
              </a:lnSpc>
              <a:buNone/>
            </a:pPr>
            <a:r>
              <a:rPr lang="en-US" sz="1514" spc="-30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To calculate a more complicated fallback value in a code block, use `run`</a:t>
            </a:r>
            <a:endParaRPr lang="en-US" sz="1514" dirty="0"/>
          </a:p>
          <a:p>
            <a:pPr indent="0" marL="0">
              <a:lnSpc>
                <a:spcPts val="2725"/>
              </a:lnSpc>
              <a:buNone/>
            </a:pPr>
            <a:r>
              <a:rPr lang="en-US" sz="1514" spc="-30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filesSize = files?.size ?: run {</a:t>
            </a:r>
            <a:endParaRPr lang="en-US" sz="1514" dirty="0"/>
          </a:p>
          <a:p>
            <a:pPr indent="0" marL="0">
              <a:lnSpc>
                <a:spcPts val="2725"/>
              </a:lnSpc>
              <a:buNone/>
            </a:pPr>
            <a:r>
              <a:rPr lang="en-US" sz="1514" spc="-30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val someSize = getSomeSize()</a:t>
            </a:r>
            <a:endParaRPr lang="en-US" sz="1514" dirty="0"/>
          </a:p>
          <a:p>
            <a:pPr indent="0" marL="0">
              <a:lnSpc>
                <a:spcPts val="2725"/>
              </a:lnSpc>
              <a:buNone/>
            </a:pPr>
            <a:r>
              <a:rPr lang="en-US" sz="1514" spc="-30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someSize * 2</a:t>
            </a:r>
            <a:endParaRPr lang="en-US" sz="1514" dirty="0"/>
          </a:p>
          <a:p>
            <a:pPr indent="0" marL="0">
              <a:lnSpc>
                <a:spcPts val="2725"/>
              </a:lnSpc>
              <a:buNone/>
            </a:pPr>
            <a:r>
              <a:rPr lang="en-US" sz="1514" spc="-30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514" dirty="0"/>
          </a:p>
          <a:p>
            <a:pPr indent="0" marL="0">
              <a:lnSpc>
                <a:spcPts val="2725"/>
              </a:lnSpc>
              <a:buNone/>
            </a:pPr>
            <a:r>
              <a:rPr lang="en-US" sz="1514" spc="-30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println(filesSize)</a:t>
            </a:r>
            <a:endParaRPr lang="en-US" sz="1514" dirty="0"/>
          </a:p>
        </p:txBody>
      </p:sp>
      <p:pic>
        <p:nvPicPr>
          <p:cNvPr id="1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1862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1862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31862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525792" y="554474"/>
            <a:ext cx="4984552" cy="50399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970"/>
              </a:lnSpc>
              <a:buNone/>
            </a:pPr>
            <a:r>
              <a:rPr lang="en-US" sz="3176" b="1" spc="-95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Execute a Statement If Null﻿</a:t>
            </a:r>
            <a:endParaRPr lang="en-US" sz="3176" dirty="0"/>
          </a:p>
        </p:txBody>
      </p:sp>
      <p:sp>
        <p:nvSpPr>
          <p:cNvPr id="7" name="Shape 4"/>
          <p:cNvSpPr/>
          <p:nvPr/>
        </p:nvSpPr>
        <p:spPr>
          <a:xfrm>
            <a:off x="2525792" y="1285280"/>
            <a:ext cx="9578816" cy="1028462"/>
          </a:xfrm>
          <a:prstGeom prst="roundRect">
            <a:avLst>
              <a:gd name="adj" fmla="val 8824"/>
            </a:avLst>
          </a:prstGeom>
          <a:solidFill>
            <a:srgbClr val="ECEDF8"/>
          </a:solidFill>
          <a:ln/>
        </p:spPr>
      </p:sp>
      <p:sp>
        <p:nvSpPr>
          <p:cNvPr id="8" name="Shape 5"/>
          <p:cNvSpPr/>
          <p:nvPr/>
        </p:nvSpPr>
        <p:spPr>
          <a:xfrm>
            <a:off x="2515791" y="1285280"/>
            <a:ext cx="9598819" cy="1028462"/>
          </a:xfrm>
          <a:prstGeom prst="roundRect">
            <a:avLst>
              <a:gd name="adj" fmla="val 2941"/>
            </a:avLst>
          </a:prstGeom>
          <a:solidFill>
            <a:srgbClr val="ECEDF8"/>
          </a:solidFill>
          <a:ln/>
        </p:spPr>
      </p:sp>
      <p:sp>
        <p:nvSpPr>
          <p:cNvPr id="9" name="Text 6"/>
          <p:cNvSpPr/>
          <p:nvPr/>
        </p:nvSpPr>
        <p:spPr>
          <a:xfrm>
            <a:off x="2717363" y="1436489"/>
            <a:ext cx="9195673" cy="7260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588" spc="-32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values = ...</a:t>
            </a:r>
            <a:endParaRPr lang="en-US" sz="1588" dirty="0"/>
          </a:p>
          <a:p>
            <a:pPr indent="0" marL="0">
              <a:lnSpc>
                <a:spcPts val="2858"/>
              </a:lnSpc>
              <a:buNone/>
            </a:pPr>
            <a:r>
              <a:rPr lang="en-US" sz="1588" spc="-32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email = values["email"] ?: throw IllegalStateException("Email is missing!")</a:t>
            </a:r>
            <a:endParaRPr lang="en-US" sz="1588" dirty="0"/>
          </a:p>
        </p:txBody>
      </p:sp>
      <p:sp>
        <p:nvSpPr>
          <p:cNvPr id="10" name="Text 7"/>
          <p:cNvSpPr/>
          <p:nvPr/>
        </p:nvSpPr>
        <p:spPr>
          <a:xfrm>
            <a:off x="2525792" y="2616160"/>
            <a:ext cx="8142327" cy="50399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970"/>
              </a:lnSpc>
              <a:buNone/>
            </a:pPr>
            <a:r>
              <a:rPr lang="en-US" sz="3176" b="1" spc="-95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Get First Item of a Possibly Empty Collection﻿</a:t>
            </a:r>
            <a:endParaRPr lang="en-US" sz="3176" dirty="0"/>
          </a:p>
        </p:txBody>
      </p:sp>
      <p:sp>
        <p:nvSpPr>
          <p:cNvPr id="11" name="Shape 8"/>
          <p:cNvSpPr/>
          <p:nvPr/>
        </p:nvSpPr>
        <p:spPr>
          <a:xfrm>
            <a:off x="2525792" y="3422571"/>
            <a:ext cx="9578816" cy="1028462"/>
          </a:xfrm>
          <a:prstGeom prst="roundRect">
            <a:avLst>
              <a:gd name="adj" fmla="val 8824"/>
            </a:avLst>
          </a:prstGeom>
          <a:solidFill>
            <a:srgbClr val="ECEDF8"/>
          </a:solidFill>
          <a:ln/>
        </p:spPr>
      </p:sp>
      <p:sp>
        <p:nvSpPr>
          <p:cNvPr id="12" name="Shape 9"/>
          <p:cNvSpPr/>
          <p:nvPr/>
        </p:nvSpPr>
        <p:spPr>
          <a:xfrm>
            <a:off x="2515791" y="3422571"/>
            <a:ext cx="9598819" cy="1028462"/>
          </a:xfrm>
          <a:prstGeom prst="roundRect">
            <a:avLst>
              <a:gd name="adj" fmla="val 2941"/>
            </a:avLst>
          </a:prstGeom>
          <a:solidFill>
            <a:srgbClr val="ECEDF8"/>
          </a:solidFill>
          <a:ln/>
        </p:spPr>
      </p:sp>
      <p:sp>
        <p:nvSpPr>
          <p:cNvPr id="13" name="Text 10"/>
          <p:cNvSpPr/>
          <p:nvPr/>
        </p:nvSpPr>
        <p:spPr>
          <a:xfrm>
            <a:off x="2717363" y="3573780"/>
            <a:ext cx="9195673" cy="7260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588" spc="-32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emails = ... // might be empty</a:t>
            </a:r>
            <a:endParaRPr lang="en-US" sz="1588" dirty="0"/>
          </a:p>
          <a:p>
            <a:pPr indent="0" marL="0">
              <a:lnSpc>
                <a:spcPts val="2858"/>
              </a:lnSpc>
              <a:buNone/>
            </a:pPr>
            <a:r>
              <a:rPr lang="en-US" sz="1588" spc="-32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mainEmail = emails.firstOrNull() ?: ""</a:t>
            </a:r>
            <a:endParaRPr lang="en-US" sz="1588" dirty="0"/>
          </a:p>
        </p:txBody>
      </p:sp>
      <p:sp>
        <p:nvSpPr>
          <p:cNvPr id="14" name="Text 11"/>
          <p:cNvSpPr/>
          <p:nvPr/>
        </p:nvSpPr>
        <p:spPr>
          <a:xfrm>
            <a:off x="2525792" y="4753451"/>
            <a:ext cx="3275409" cy="50399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970"/>
              </a:lnSpc>
              <a:buNone/>
            </a:pPr>
            <a:r>
              <a:rPr lang="en-US" sz="3176" b="1" spc="-95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Execute if not null﻿</a:t>
            </a:r>
            <a:endParaRPr lang="en-US" sz="3176" dirty="0"/>
          </a:p>
        </p:txBody>
      </p:sp>
      <p:sp>
        <p:nvSpPr>
          <p:cNvPr id="15" name="Shape 12"/>
          <p:cNvSpPr/>
          <p:nvPr/>
        </p:nvSpPr>
        <p:spPr>
          <a:xfrm>
            <a:off x="2525792" y="5559862"/>
            <a:ext cx="9578816" cy="2117527"/>
          </a:xfrm>
          <a:prstGeom prst="roundRect">
            <a:avLst>
              <a:gd name="adj" fmla="val 4286"/>
            </a:avLst>
          </a:prstGeom>
          <a:solidFill>
            <a:srgbClr val="ECEDF8"/>
          </a:solidFill>
          <a:ln/>
        </p:spPr>
      </p:sp>
      <p:sp>
        <p:nvSpPr>
          <p:cNvPr id="16" name="Shape 13"/>
          <p:cNvSpPr/>
          <p:nvPr/>
        </p:nvSpPr>
        <p:spPr>
          <a:xfrm>
            <a:off x="2515791" y="5559862"/>
            <a:ext cx="9598819" cy="2117527"/>
          </a:xfrm>
          <a:prstGeom prst="roundRect">
            <a:avLst>
              <a:gd name="adj" fmla="val 1429"/>
            </a:avLst>
          </a:prstGeom>
          <a:solidFill>
            <a:srgbClr val="ECEDF8"/>
          </a:solidFill>
          <a:ln/>
        </p:spPr>
      </p:sp>
      <p:sp>
        <p:nvSpPr>
          <p:cNvPr id="17" name="Text 14"/>
          <p:cNvSpPr/>
          <p:nvPr/>
        </p:nvSpPr>
        <p:spPr>
          <a:xfrm>
            <a:off x="2717363" y="5711071"/>
            <a:ext cx="9195673" cy="18151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588" spc="-32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value = ...</a:t>
            </a:r>
            <a:endParaRPr lang="en-US" sz="1588" dirty="0"/>
          </a:p>
          <a:p>
            <a:pPr indent="0" marL="0">
              <a:lnSpc>
                <a:spcPts val="2858"/>
              </a:lnSpc>
              <a:buNone/>
            </a:pPr>
            <a:endParaRPr lang="en-US" sz="1588" dirty="0"/>
          </a:p>
          <a:p>
            <a:pPr indent="0" marL="0">
              <a:lnSpc>
                <a:spcPts val="2858"/>
              </a:lnSpc>
              <a:buNone/>
            </a:pPr>
            <a:r>
              <a:rPr lang="en-US" sz="1588" spc="-32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value?.let {</a:t>
            </a:r>
            <a:endParaRPr lang="en-US" sz="1588" dirty="0"/>
          </a:p>
          <a:p>
            <a:pPr indent="0" marL="0">
              <a:lnSpc>
                <a:spcPts val="2858"/>
              </a:lnSpc>
              <a:buNone/>
            </a:pPr>
            <a:r>
              <a:rPr lang="en-US" sz="1588" spc="-32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... // execute this block if not null</a:t>
            </a:r>
            <a:endParaRPr lang="en-US" sz="1588" dirty="0"/>
          </a:p>
          <a:p>
            <a:pPr indent="0" marL="0">
              <a:lnSpc>
                <a:spcPts val="2858"/>
              </a:lnSpc>
              <a:buNone/>
            </a:pPr>
            <a:r>
              <a:rPr lang="en-US" sz="1588" spc="-32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588" dirty="0"/>
          </a:p>
        </p:txBody>
      </p:sp>
      <p:pic>
        <p:nvPicPr>
          <p:cNvPr id="18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3291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3291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33291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328863" y="577334"/>
            <a:ext cx="5626656" cy="5248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133"/>
              </a:lnSpc>
              <a:buNone/>
            </a:pPr>
            <a:r>
              <a:rPr lang="en-US" sz="3306" b="1" spc="-99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Map Nullable Value If Not Null﻿</a:t>
            </a:r>
            <a:endParaRPr lang="en-US" sz="3306" dirty="0"/>
          </a:p>
        </p:txBody>
      </p:sp>
      <p:sp>
        <p:nvSpPr>
          <p:cNvPr id="7" name="Shape 4"/>
          <p:cNvSpPr/>
          <p:nvPr/>
        </p:nvSpPr>
        <p:spPr>
          <a:xfrm>
            <a:off x="2328863" y="1338263"/>
            <a:ext cx="9972675" cy="1825943"/>
          </a:xfrm>
          <a:prstGeom prst="roundRect">
            <a:avLst>
              <a:gd name="adj" fmla="val 5174"/>
            </a:avLst>
          </a:prstGeom>
          <a:solidFill>
            <a:srgbClr val="ECEDF8"/>
          </a:solidFill>
          <a:ln/>
        </p:spPr>
      </p:sp>
      <p:sp>
        <p:nvSpPr>
          <p:cNvPr id="8" name="Shape 5"/>
          <p:cNvSpPr/>
          <p:nvPr/>
        </p:nvSpPr>
        <p:spPr>
          <a:xfrm>
            <a:off x="2318385" y="1338263"/>
            <a:ext cx="9993630" cy="1825943"/>
          </a:xfrm>
          <a:prstGeom prst="roundRect">
            <a:avLst>
              <a:gd name="adj" fmla="val 1725"/>
            </a:avLst>
          </a:prstGeom>
          <a:solidFill>
            <a:srgbClr val="ECEDF8"/>
          </a:solidFill>
          <a:ln/>
        </p:spPr>
      </p:sp>
      <p:sp>
        <p:nvSpPr>
          <p:cNvPr id="9" name="Text 6"/>
          <p:cNvSpPr/>
          <p:nvPr/>
        </p:nvSpPr>
        <p:spPr>
          <a:xfrm>
            <a:off x="2528292" y="1495663"/>
            <a:ext cx="9573816" cy="151114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976"/>
              </a:lnSpc>
              <a:buNone/>
            </a:pPr>
            <a:r>
              <a:rPr lang="en-US" sz="1653" spc="-33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value = ...</a:t>
            </a:r>
            <a:endParaRPr lang="en-US" sz="1653" dirty="0"/>
          </a:p>
          <a:p>
            <a:pPr indent="0" marL="0">
              <a:lnSpc>
                <a:spcPts val="2976"/>
              </a:lnSpc>
              <a:buNone/>
            </a:pPr>
            <a:endParaRPr lang="en-US" sz="1653" dirty="0"/>
          </a:p>
          <a:p>
            <a:pPr indent="0" marL="0">
              <a:lnSpc>
                <a:spcPts val="2976"/>
              </a:lnSpc>
              <a:buNone/>
            </a:pPr>
            <a:r>
              <a:rPr lang="en-US" sz="1653" spc="-33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mapped = value?.let { transformValue(it) } ?: defaultValue</a:t>
            </a:r>
            <a:endParaRPr lang="en-US" sz="1653" dirty="0"/>
          </a:p>
          <a:p>
            <a:pPr indent="0" marL="0">
              <a:lnSpc>
                <a:spcPts val="2976"/>
              </a:lnSpc>
              <a:buNone/>
            </a:pPr>
            <a:r>
              <a:rPr lang="en-US" sz="1653" spc="-33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defaultValue is returned if the value or the transform result is null.</a:t>
            </a:r>
            <a:endParaRPr lang="en-US" sz="1653" dirty="0"/>
          </a:p>
        </p:txBody>
      </p:sp>
      <p:sp>
        <p:nvSpPr>
          <p:cNvPr id="10" name="Text 7"/>
          <p:cNvSpPr/>
          <p:nvPr/>
        </p:nvSpPr>
        <p:spPr>
          <a:xfrm>
            <a:off x="2328863" y="3479125"/>
            <a:ext cx="5222200" cy="5248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133"/>
              </a:lnSpc>
              <a:buNone/>
            </a:pPr>
            <a:r>
              <a:rPr lang="en-US" sz="3306" b="1" spc="-99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Return on When Statement﻿</a:t>
            </a:r>
            <a:endParaRPr lang="en-US" sz="3306" dirty="0"/>
          </a:p>
        </p:txBody>
      </p:sp>
      <p:sp>
        <p:nvSpPr>
          <p:cNvPr id="11" name="Shape 8"/>
          <p:cNvSpPr/>
          <p:nvPr/>
        </p:nvSpPr>
        <p:spPr>
          <a:xfrm>
            <a:off x="2328863" y="4318873"/>
            <a:ext cx="9972675" cy="3337084"/>
          </a:xfrm>
          <a:prstGeom prst="roundRect">
            <a:avLst>
              <a:gd name="adj" fmla="val 2831"/>
            </a:avLst>
          </a:prstGeom>
          <a:solidFill>
            <a:srgbClr val="ECEDF8"/>
          </a:solidFill>
          <a:ln/>
        </p:spPr>
      </p:sp>
      <p:sp>
        <p:nvSpPr>
          <p:cNvPr id="12" name="Shape 9"/>
          <p:cNvSpPr/>
          <p:nvPr/>
        </p:nvSpPr>
        <p:spPr>
          <a:xfrm>
            <a:off x="2318385" y="4318873"/>
            <a:ext cx="9993630" cy="3337084"/>
          </a:xfrm>
          <a:prstGeom prst="roundRect">
            <a:avLst>
              <a:gd name="adj" fmla="val 944"/>
            </a:avLst>
          </a:prstGeom>
          <a:solidFill>
            <a:srgbClr val="ECEDF8"/>
          </a:solidFill>
          <a:ln/>
        </p:spPr>
      </p:sp>
      <p:sp>
        <p:nvSpPr>
          <p:cNvPr id="13" name="Text 10"/>
          <p:cNvSpPr/>
          <p:nvPr/>
        </p:nvSpPr>
        <p:spPr>
          <a:xfrm>
            <a:off x="2528292" y="4476274"/>
            <a:ext cx="9573816" cy="302228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976"/>
              </a:lnSpc>
              <a:buNone/>
            </a:pPr>
            <a:r>
              <a:rPr lang="en-US" sz="1653" spc="-33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fun transform(color: String): Int {</a:t>
            </a:r>
            <a:endParaRPr lang="en-US" sz="1653" dirty="0"/>
          </a:p>
          <a:p>
            <a:pPr indent="0" marL="0">
              <a:lnSpc>
                <a:spcPts val="2976"/>
              </a:lnSpc>
              <a:buNone/>
            </a:pPr>
            <a:r>
              <a:rPr lang="en-US" sz="1653" spc="-33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return when (color) {</a:t>
            </a:r>
            <a:endParaRPr lang="en-US" sz="1653" dirty="0"/>
          </a:p>
          <a:p>
            <a:pPr indent="0" marL="0">
              <a:lnSpc>
                <a:spcPts val="2976"/>
              </a:lnSpc>
              <a:buNone/>
            </a:pPr>
            <a:r>
              <a:rPr lang="en-US" sz="1653" spc="-33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"Red" -&gt; 0</a:t>
            </a:r>
            <a:endParaRPr lang="en-US" sz="1653" dirty="0"/>
          </a:p>
          <a:p>
            <a:pPr indent="0" marL="0">
              <a:lnSpc>
                <a:spcPts val="2976"/>
              </a:lnSpc>
              <a:buNone/>
            </a:pPr>
            <a:r>
              <a:rPr lang="en-US" sz="1653" spc="-33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"Green" -&gt; 1</a:t>
            </a:r>
            <a:endParaRPr lang="en-US" sz="1653" dirty="0"/>
          </a:p>
          <a:p>
            <a:pPr indent="0" marL="0">
              <a:lnSpc>
                <a:spcPts val="2976"/>
              </a:lnSpc>
              <a:buNone/>
            </a:pPr>
            <a:r>
              <a:rPr lang="en-US" sz="1653" spc="-33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"Blue" -&gt; 2</a:t>
            </a:r>
            <a:endParaRPr lang="en-US" sz="1653" dirty="0"/>
          </a:p>
          <a:p>
            <a:pPr indent="0" marL="0">
              <a:lnSpc>
                <a:spcPts val="2976"/>
              </a:lnSpc>
              <a:buNone/>
            </a:pPr>
            <a:r>
              <a:rPr lang="en-US" sz="1653" spc="-33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else -&gt; throw IllegalArgumentException("Invalid color param value")</a:t>
            </a:r>
            <a:endParaRPr lang="en-US" sz="1653" dirty="0"/>
          </a:p>
          <a:p>
            <a:pPr indent="0" marL="0">
              <a:lnSpc>
                <a:spcPts val="2976"/>
              </a:lnSpc>
              <a:buNone/>
            </a:pPr>
            <a:r>
              <a:rPr lang="en-US" sz="1653" spc="-33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}</a:t>
            </a:r>
            <a:endParaRPr lang="en-US" sz="1653" dirty="0"/>
          </a:p>
          <a:p>
            <a:pPr indent="0" marL="0">
              <a:lnSpc>
                <a:spcPts val="2976"/>
              </a:lnSpc>
              <a:buNone/>
            </a:pPr>
            <a:r>
              <a:rPr lang="en-US" sz="1653" spc="-33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653" dirty="0"/>
          </a:p>
        </p:txBody>
      </p:sp>
      <p:pic>
        <p:nvPicPr>
          <p:cNvPr id="1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037993" y="1746409"/>
            <a:ext cx="4297799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374"/>
              </a:lnSpc>
              <a:buNone/>
            </a:pPr>
            <a:r>
              <a:rPr lang="en-US" sz="3499" b="1" spc="-105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try-catch expression﻿</a:t>
            </a:r>
            <a:endParaRPr lang="en-US" sz="3499" dirty="0"/>
          </a:p>
        </p:txBody>
      </p:sp>
      <p:sp>
        <p:nvSpPr>
          <p:cNvPr id="7" name="Shape 4"/>
          <p:cNvSpPr/>
          <p:nvPr/>
        </p:nvSpPr>
        <p:spPr>
          <a:xfrm>
            <a:off x="2037993" y="2551748"/>
            <a:ext cx="10554414" cy="3931444"/>
          </a:xfrm>
          <a:prstGeom prst="roundRect">
            <a:avLst>
              <a:gd name="adj" fmla="val 2543"/>
            </a:avLst>
          </a:prstGeom>
          <a:solidFill>
            <a:srgbClr val="ECEDF8"/>
          </a:solidFill>
          <a:ln/>
        </p:spPr>
      </p:sp>
      <p:sp>
        <p:nvSpPr>
          <p:cNvPr id="8" name="Shape 5"/>
          <p:cNvSpPr/>
          <p:nvPr/>
        </p:nvSpPr>
        <p:spPr>
          <a:xfrm>
            <a:off x="2026920" y="2551748"/>
            <a:ext cx="10576560" cy="3931444"/>
          </a:xfrm>
          <a:prstGeom prst="roundRect">
            <a:avLst>
              <a:gd name="adj" fmla="val 848"/>
            </a:avLst>
          </a:prstGeom>
          <a:solidFill>
            <a:srgbClr val="ECEDF8"/>
          </a:solidFill>
          <a:ln/>
        </p:spPr>
      </p:sp>
      <p:sp>
        <p:nvSpPr>
          <p:cNvPr id="9" name="Text 6"/>
          <p:cNvSpPr/>
          <p:nvPr/>
        </p:nvSpPr>
        <p:spPr>
          <a:xfrm>
            <a:off x="2249091" y="2718316"/>
            <a:ext cx="10132219" cy="359830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fun test() {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val result = try {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count()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} catch (e: ArithmeticException) {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throw IllegalStateException(e)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}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// Working with result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750" dirty="0"/>
          </a:p>
        </p:txBody>
      </p:sp>
      <p:pic>
        <p:nvPicPr>
          <p:cNvPr id="10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037993" y="2146221"/>
            <a:ext cx="3555087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374"/>
              </a:lnSpc>
              <a:buNone/>
            </a:pPr>
            <a:r>
              <a:rPr lang="en-US" sz="3499" b="1" spc="-105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if expression﻿</a:t>
            </a:r>
            <a:endParaRPr lang="en-US" sz="3499" dirty="0"/>
          </a:p>
        </p:txBody>
      </p:sp>
      <p:sp>
        <p:nvSpPr>
          <p:cNvPr id="7" name="Shape 4"/>
          <p:cNvSpPr/>
          <p:nvPr/>
        </p:nvSpPr>
        <p:spPr>
          <a:xfrm>
            <a:off x="2037993" y="2951559"/>
            <a:ext cx="10554414" cy="3131820"/>
          </a:xfrm>
          <a:prstGeom prst="roundRect">
            <a:avLst>
              <a:gd name="adj" fmla="val 3193"/>
            </a:avLst>
          </a:prstGeom>
          <a:solidFill>
            <a:srgbClr val="ECEDF8"/>
          </a:solidFill>
          <a:ln/>
        </p:spPr>
      </p:sp>
      <p:sp>
        <p:nvSpPr>
          <p:cNvPr id="8" name="Shape 5"/>
          <p:cNvSpPr/>
          <p:nvPr/>
        </p:nvSpPr>
        <p:spPr>
          <a:xfrm>
            <a:off x="2026920" y="2951559"/>
            <a:ext cx="10576560" cy="3131820"/>
          </a:xfrm>
          <a:prstGeom prst="roundRect">
            <a:avLst>
              <a:gd name="adj" fmla="val 1064"/>
            </a:avLst>
          </a:prstGeom>
          <a:solidFill>
            <a:srgbClr val="ECEDF8"/>
          </a:solidFill>
          <a:ln/>
        </p:spPr>
      </p:sp>
      <p:sp>
        <p:nvSpPr>
          <p:cNvPr id="9" name="Text 6"/>
          <p:cNvSpPr/>
          <p:nvPr/>
        </p:nvSpPr>
        <p:spPr>
          <a:xfrm>
            <a:off x="2249091" y="3118128"/>
            <a:ext cx="10132219" cy="279868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y = if (x == 1) {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"one"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 else if (x == 2) {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"two"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 else {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"other"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750" dirty="0"/>
          </a:p>
        </p:txBody>
      </p:sp>
      <p:pic>
        <p:nvPicPr>
          <p:cNvPr id="10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037993" y="2945844"/>
            <a:ext cx="9675733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374"/>
              </a:lnSpc>
              <a:buNone/>
            </a:pPr>
            <a:r>
              <a:rPr lang="en-US" sz="3499" b="1" spc="-105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Builder-style usage of methods that return Unit﻿</a:t>
            </a:r>
            <a:endParaRPr lang="en-US" sz="3499" dirty="0"/>
          </a:p>
        </p:txBody>
      </p:sp>
      <p:sp>
        <p:nvSpPr>
          <p:cNvPr id="7" name="Shape 4"/>
          <p:cNvSpPr/>
          <p:nvPr/>
        </p:nvSpPr>
        <p:spPr>
          <a:xfrm>
            <a:off x="2037993" y="3751183"/>
            <a:ext cx="10554414" cy="1532573"/>
          </a:xfrm>
          <a:prstGeom prst="roundRect">
            <a:avLst>
              <a:gd name="adj" fmla="val 6524"/>
            </a:avLst>
          </a:prstGeom>
          <a:solidFill>
            <a:srgbClr val="ECEDF8"/>
          </a:solidFill>
          <a:ln/>
        </p:spPr>
      </p:sp>
      <p:sp>
        <p:nvSpPr>
          <p:cNvPr id="8" name="Shape 5"/>
          <p:cNvSpPr/>
          <p:nvPr/>
        </p:nvSpPr>
        <p:spPr>
          <a:xfrm>
            <a:off x="2026920" y="3751183"/>
            <a:ext cx="10576560" cy="1532573"/>
          </a:xfrm>
          <a:prstGeom prst="roundRect">
            <a:avLst>
              <a:gd name="adj" fmla="val 2175"/>
            </a:avLst>
          </a:prstGeom>
          <a:solidFill>
            <a:srgbClr val="ECEDF8"/>
          </a:solidFill>
          <a:ln/>
        </p:spPr>
      </p:sp>
      <p:sp>
        <p:nvSpPr>
          <p:cNvPr id="9" name="Text 6"/>
          <p:cNvSpPr/>
          <p:nvPr/>
        </p:nvSpPr>
        <p:spPr>
          <a:xfrm>
            <a:off x="2249091" y="3917752"/>
            <a:ext cx="10132219" cy="11994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fun arrayOfMinusOnes(size: Int): IntArray {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return IntArray(size).apply { fill(-1) }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750" dirty="0"/>
          </a:p>
        </p:txBody>
      </p:sp>
      <p:pic>
        <p:nvPicPr>
          <p:cNvPr id="10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549843" y="557927"/>
            <a:ext cx="5168979" cy="50149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950"/>
              </a:lnSpc>
              <a:buNone/>
            </a:pPr>
            <a:r>
              <a:rPr lang="en-US" sz="3160" b="1" spc="-95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Single Expression Functions﻿</a:t>
            </a:r>
            <a:endParaRPr lang="en-US" sz="3160" dirty="0"/>
          </a:p>
        </p:txBody>
      </p:sp>
      <p:sp>
        <p:nvSpPr>
          <p:cNvPr id="7" name="Shape 4"/>
          <p:cNvSpPr/>
          <p:nvPr/>
        </p:nvSpPr>
        <p:spPr>
          <a:xfrm>
            <a:off x="2549843" y="1285042"/>
            <a:ext cx="9530715" cy="661868"/>
          </a:xfrm>
          <a:prstGeom prst="roundRect">
            <a:avLst>
              <a:gd name="adj" fmla="val 13642"/>
            </a:avLst>
          </a:prstGeom>
          <a:solidFill>
            <a:srgbClr val="ECEDF8"/>
          </a:solidFill>
          <a:ln/>
        </p:spPr>
      </p:sp>
      <p:sp>
        <p:nvSpPr>
          <p:cNvPr id="8" name="Shape 5"/>
          <p:cNvSpPr/>
          <p:nvPr/>
        </p:nvSpPr>
        <p:spPr>
          <a:xfrm>
            <a:off x="2539841" y="1285042"/>
            <a:ext cx="9550718" cy="661868"/>
          </a:xfrm>
          <a:prstGeom prst="roundRect">
            <a:avLst>
              <a:gd name="adj" fmla="val 4547"/>
            </a:avLst>
          </a:prstGeom>
          <a:solidFill>
            <a:srgbClr val="ECEDF8"/>
          </a:solidFill>
          <a:ln/>
        </p:spPr>
      </p:sp>
      <p:sp>
        <p:nvSpPr>
          <p:cNvPr id="9" name="Text 6"/>
          <p:cNvSpPr/>
          <p:nvPr/>
        </p:nvSpPr>
        <p:spPr>
          <a:xfrm>
            <a:off x="2740462" y="1435418"/>
            <a:ext cx="9149477" cy="3611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844"/>
              </a:lnSpc>
              <a:buNone/>
            </a:pPr>
            <a:r>
              <a:rPr lang="en-US" sz="1580" spc="-32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fun theAnswer() = 42</a:t>
            </a:r>
            <a:endParaRPr lang="en-US" sz="1580" dirty="0"/>
          </a:p>
        </p:txBody>
      </p:sp>
      <p:sp>
        <p:nvSpPr>
          <p:cNvPr id="10" name="Text 7"/>
          <p:cNvSpPr/>
          <p:nvPr/>
        </p:nvSpPr>
        <p:spPr>
          <a:xfrm>
            <a:off x="2549843" y="2172533"/>
            <a:ext cx="9530715" cy="32099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28"/>
              </a:lnSpc>
              <a:buNone/>
            </a:pPr>
            <a:r>
              <a:rPr lang="en-US" sz="1580" spc="-3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is equivalent to</a:t>
            </a:r>
            <a:endParaRPr lang="en-US" sz="1580" dirty="0"/>
          </a:p>
        </p:txBody>
      </p:sp>
      <p:sp>
        <p:nvSpPr>
          <p:cNvPr id="11" name="Shape 8"/>
          <p:cNvSpPr/>
          <p:nvPr/>
        </p:nvSpPr>
        <p:spPr>
          <a:xfrm>
            <a:off x="2549843" y="2719149"/>
            <a:ext cx="9530715" cy="1384102"/>
          </a:xfrm>
          <a:prstGeom prst="roundRect">
            <a:avLst>
              <a:gd name="adj" fmla="val 6523"/>
            </a:avLst>
          </a:prstGeom>
          <a:solidFill>
            <a:srgbClr val="ECEDF8"/>
          </a:solidFill>
          <a:ln/>
        </p:spPr>
      </p:sp>
      <p:sp>
        <p:nvSpPr>
          <p:cNvPr id="12" name="Shape 9"/>
          <p:cNvSpPr/>
          <p:nvPr/>
        </p:nvSpPr>
        <p:spPr>
          <a:xfrm>
            <a:off x="2539841" y="2719149"/>
            <a:ext cx="9550718" cy="1384102"/>
          </a:xfrm>
          <a:prstGeom prst="roundRect">
            <a:avLst>
              <a:gd name="adj" fmla="val 2174"/>
            </a:avLst>
          </a:prstGeom>
          <a:solidFill>
            <a:srgbClr val="ECEDF8"/>
          </a:solidFill>
          <a:ln/>
        </p:spPr>
      </p:sp>
      <p:sp>
        <p:nvSpPr>
          <p:cNvPr id="13" name="Text 10"/>
          <p:cNvSpPr/>
          <p:nvPr/>
        </p:nvSpPr>
        <p:spPr>
          <a:xfrm>
            <a:off x="2740462" y="2869525"/>
            <a:ext cx="9149477" cy="10833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44"/>
              </a:lnSpc>
              <a:buNone/>
            </a:pPr>
            <a:r>
              <a:rPr lang="en-US" sz="1580" spc="-32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fun theAnswer(): Int {</a:t>
            </a:r>
            <a:endParaRPr lang="en-US" sz="1580" dirty="0"/>
          </a:p>
          <a:p>
            <a:pPr indent="0" marL="0">
              <a:lnSpc>
                <a:spcPts val="2844"/>
              </a:lnSpc>
              <a:buNone/>
            </a:pPr>
            <a:r>
              <a:rPr lang="en-US" sz="1580" spc="-32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return 42</a:t>
            </a:r>
            <a:endParaRPr lang="en-US" sz="1580" dirty="0"/>
          </a:p>
          <a:p>
            <a:pPr indent="0" marL="0">
              <a:lnSpc>
                <a:spcPts val="2844"/>
              </a:lnSpc>
              <a:buNone/>
            </a:pPr>
            <a:r>
              <a:rPr lang="en-US" sz="1580" spc="-32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580" dirty="0"/>
          </a:p>
        </p:txBody>
      </p:sp>
      <p:sp>
        <p:nvSpPr>
          <p:cNvPr id="14" name="Text 11"/>
          <p:cNvSpPr/>
          <p:nvPr/>
        </p:nvSpPr>
        <p:spPr>
          <a:xfrm>
            <a:off x="2549843" y="4328874"/>
            <a:ext cx="9530715" cy="6496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28"/>
              </a:lnSpc>
              <a:buNone/>
            </a:pPr>
            <a:r>
              <a:rPr lang="en-US" sz="1580" spc="-3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can be effectively combined with other idioms, leading to shorter code. For example, with the </a:t>
            </a:r>
            <a:pPr indent="0" marL="0">
              <a:lnSpc>
                <a:spcPts val="2528"/>
              </a:lnSpc>
              <a:buNone/>
            </a:pPr>
            <a:r>
              <a:rPr lang="en-US" sz="1580" spc="-32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when</a:t>
            </a:r>
            <a:pPr indent="0" marL="0">
              <a:lnSpc>
                <a:spcPts val="2528"/>
              </a:lnSpc>
              <a:buNone/>
            </a:pPr>
            <a:r>
              <a:rPr lang="en-US" sz="1580" spc="-3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expression:</a:t>
            </a:r>
            <a:endParaRPr lang="en-US" sz="1580" dirty="0"/>
          </a:p>
        </p:txBody>
      </p:sp>
      <p:sp>
        <p:nvSpPr>
          <p:cNvPr id="15" name="Shape 12"/>
          <p:cNvSpPr/>
          <p:nvPr/>
        </p:nvSpPr>
        <p:spPr>
          <a:xfrm>
            <a:off x="2549843" y="5204103"/>
            <a:ext cx="9530715" cy="2467451"/>
          </a:xfrm>
          <a:prstGeom prst="roundRect">
            <a:avLst>
              <a:gd name="adj" fmla="val 3659"/>
            </a:avLst>
          </a:prstGeom>
          <a:solidFill>
            <a:srgbClr val="ECEDF8"/>
          </a:solidFill>
          <a:ln/>
        </p:spPr>
      </p:sp>
      <p:sp>
        <p:nvSpPr>
          <p:cNvPr id="16" name="Shape 13"/>
          <p:cNvSpPr/>
          <p:nvPr/>
        </p:nvSpPr>
        <p:spPr>
          <a:xfrm>
            <a:off x="2539841" y="5204103"/>
            <a:ext cx="9550718" cy="2467451"/>
          </a:xfrm>
          <a:prstGeom prst="roundRect">
            <a:avLst>
              <a:gd name="adj" fmla="val 1220"/>
            </a:avLst>
          </a:prstGeom>
          <a:solidFill>
            <a:srgbClr val="ECEDF8"/>
          </a:solidFill>
          <a:ln/>
        </p:spPr>
      </p:sp>
      <p:sp>
        <p:nvSpPr>
          <p:cNvPr id="17" name="Text 14"/>
          <p:cNvSpPr/>
          <p:nvPr/>
        </p:nvSpPr>
        <p:spPr>
          <a:xfrm>
            <a:off x="2740462" y="5354479"/>
            <a:ext cx="9149477" cy="21666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44"/>
              </a:lnSpc>
              <a:buNone/>
            </a:pPr>
            <a:r>
              <a:rPr lang="en-US" sz="1580" spc="-32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fun transform(color: String): Int = when (color) {</a:t>
            </a:r>
            <a:endParaRPr lang="en-US" sz="1580" dirty="0"/>
          </a:p>
          <a:p>
            <a:pPr indent="0" marL="0">
              <a:lnSpc>
                <a:spcPts val="2844"/>
              </a:lnSpc>
              <a:buNone/>
            </a:pPr>
            <a:r>
              <a:rPr lang="en-US" sz="1580" spc="-32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"Red" -&gt; 0</a:t>
            </a:r>
            <a:endParaRPr lang="en-US" sz="1580" dirty="0"/>
          </a:p>
          <a:p>
            <a:pPr indent="0" marL="0">
              <a:lnSpc>
                <a:spcPts val="2844"/>
              </a:lnSpc>
              <a:buNone/>
            </a:pPr>
            <a:r>
              <a:rPr lang="en-US" sz="1580" spc="-32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"Green" -&gt; 1</a:t>
            </a:r>
            <a:endParaRPr lang="en-US" sz="1580" dirty="0"/>
          </a:p>
          <a:p>
            <a:pPr indent="0" marL="0">
              <a:lnSpc>
                <a:spcPts val="2844"/>
              </a:lnSpc>
              <a:buNone/>
            </a:pPr>
            <a:r>
              <a:rPr lang="en-US" sz="1580" spc="-32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"Blue" -&gt; 2</a:t>
            </a:r>
            <a:endParaRPr lang="en-US" sz="1580" dirty="0"/>
          </a:p>
          <a:p>
            <a:pPr indent="0" marL="0">
              <a:lnSpc>
                <a:spcPts val="2844"/>
              </a:lnSpc>
              <a:buNone/>
            </a:pPr>
            <a:r>
              <a:rPr lang="en-US" sz="1580" spc="-32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else -&gt; throw IllegalArgumentException("Invalid color param value")</a:t>
            </a:r>
            <a:endParaRPr lang="en-US" sz="1580" dirty="0"/>
          </a:p>
          <a:p>
            <a:pPr indent="0" marL="0">
              <a:lnSpc>
                <a:spcPts val="2844"/>
              </a:lnSpc>
              <a:buNone/>
            </a:pPr>
            <a:r>
              <a:rPr lang="en-US" sz="1580" spc="-32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580" dirty="0"/>
          </a:p>
        </p:txBody>
      </p:sp>
      <p:pic>
        <p:nvPicPr>
          <p:cNvPr id="18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2696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2696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32696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354937" y="574238"/>
            <a:ext cx="9690973" cy="52208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111"/>
              </a:lnSpc>
              <a:buNone/>
            </a:pPr>
            <a:r>
              <a:rPr lang="en-US" sz="3289" b="1" spc="-99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Call Multiple Methods on an Object Instance (with)﻿</a:t>
            </a:r>
            <a:endParaRPr lang="en-US" sz="3289" dirty="0"/>
          </a:p>
        </p:txBody>
      </p:sp>
      <p:sp>
        <p:nvSpPr>
          <p:cNvPr id="7" name="Shape 4"/>
          <p:cNvSpPr/>
          <p:nvPr/>
        </p:nvSpPr>
        <p:spPr>
          <a:xfrm>
            <a:off x="2354937" y="1331238"/>
            <a:ext cx="9920526" cy="6327219"/>
          </a:xfrm>
          <a:prstGeom prst="roundRect">
            <a:avLst>
              <a:gd name="adj" fmla="val 1485"/>
            </a:avLst>
          </a:prstGeom>
          <a:solidFill>
            <a:srgbClr val="ECEDF8"/>
          </a:solidFill>
          <a:ln/>
        </p:spPr>
      </p:sp>
      <p:sp>
        <p:nvSpPr>
          <p:cNvPr id="8" name="Shape 5"/>
          <p:cNvSpPr/>
          <p:nvPr/>
        </p:nvSpPr>
        <p:spPr>
          <a:xfrm>
            <a:off x="2344579" y="1331238"/>
            <a:ext cx="9941243" cy="6327219"/>
          </a:xfrm>
          <a:prstGeom prst="roundRect">
            <a:avLst>
              <a:gd name="adj" fmla="val 495"/>
            </a:avLst>
          </a:prstGeom>
          <a:solidFill>
            <a:srgbClr val="ECEDF8"/>
          </a:solidFill>
          <a:ln/>
        </p:spPr>
      </p:sp>
      <p:sp>
        <p:nvSpPr>
          <p:cNvPr id="9" name="Text 6"/>
          <p:cNvSpPr/>
          <p:nvPr/>
        </p:nvSpPr>
        <p:spPr>
          <a:xfrm>
            <a:off x="2553414" y="1487805"/>
            <a:ext cx="9523571" cy="601408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960"/>
              </a:lnSpc>
              <a:buNone/>
            </a:pPr>
            <a:r>
              <a:rPr lang="en-US" sz="1645" spc="-33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class Turtle {</a:t>
            </a:r>
            <a:endParaRPr lang="en-US" sz="1645" dirty="0"/>
          </a:p>
          <a:p>
            <a:pPr indent="0" marL="0">
              <a:lnSpc>
                <a:spcPts val="2960"/>
              </a:lnSpc>
              <a:buNone/>
            </a:pPr>
            <a:r>
              <a:rPr lang="en-US" sz="1645" spc="-33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fun penDown()</a:t>
            </a:r>
            <a:endParaRPr lang="en-US" sz="1645" dirty="0"/>
          </a:p>
          <a:p>
            <a:pPr indent="0" marL="0">
              <a:lnSpc>
                <a:spcPts val="2960"/>
              </a:lnSpc>
              <a:buNone/>
            </a:pPr>
            <a:r>
              <a:rPr lang="en-US" sz="1645" spc="-33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fun penUp()</a:t>
            </a:r>
            <a:endParaRPr lang="en-US" sz="1645" dirty="0"/>
          </a:p>
          <a:p>
            <a:pPr indent="0" marL="0">
              <a:lnSpc>
                <a:spcPts val="2960"/>
              </a:lnSpc>
              <a:buNone/>
            </a:pPr>
            <a:r>
              <a:rPr lang="en-US" sz="1645" spc="-33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fun turn(degrees: Double)</a:t>
            </a:r>
            <a:endParaRPr lang="en-US" sz="1645" dirty="0"/>
          </a:p>
          <a:p>
            <a:pPr indent="0" marL="0">
              <a:lnSpc>
                <a:spcPts val="2960"/>
              </a:lnSpc>
              <a:buNone/>
            </a:pPr>
            <a:r>
              <a:rPr lang="en-US" sz="1645" spc="-33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fun forward(pixels: Double)</a:t>
            </a:r>
            <a:endParaRPr lang="en-US" sz="1645" dirty="0"/>
          </a:p>
          <a:p>
            <a:pPr indent="0" marL="0">
              <a:lnSpc>
                <a:spcPts val="2960"/>
              </a:lnSpc>
              <a:buNone/>
            </a:pPr>
            <a:r>
              <a:rPr lang="en-US" sz="1645" spc="-33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645" dirty="0"/>
          </a:p>
          <a:p>
            <a:pPr indent="0" marL="0">
              <a:lnSpc>
                <a:spcPts val="2960"/>
              </a:lnSpc>
              <a:buNone/>
            </a:pPr>
            <a:endParaRPr lang="en-US" sz="1645" dirty="0"/>
          </a:p>
          <a:p>
            <a:pPr indent="0" marL="0">
              <a:lnSpc>
                <a:spcPts val="2960"/>
              </a:lnSpc>
              <a:buNone/>
            </a:pPr>
            <a:r>
              <a:rPr lang="en-US" sz="1645" spc="-33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myTurtle = Turtle()</a:t>
            </a:r>
            <a:endParaRPr lang="en-US" sz="1645" dirty="0"/>
          </a:p>
          <a:p>
            <a:pPr indent="0" marL="0">
              <a:lnSpc>
                <a:spcPts val="2960"/>
              </a:lnSpc>
              <a:buNone/>
            </a:pPr>
            <a:r>
              <a:rPr lang="en-US" sz="1645" spc="-33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with(myTurtle) { //draw a 100 pix square</a:t>
            </a:r>
            <a:endParaRPr lang="en-US" sz="1645" dirty="0"/>
          </a:p>
          <a:p>
            <a:pPr indent="0" marL="0">
              <a:lnSpc>
                <a:spcPts val="2960"/>
              </a:lnSpc>
              <a:buNone/>
            </a:pPr>
            <a:r>
              <a:rPr lang="en-US" sz="1645" spc="-33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penDown()</a:t>
            </a:r>
            <a:endParaRPr lang="en-US" sz="1645" dirty="0"/>
          </a:p>
          <a:p>
            <a:pPr indent="0" marL="0">
              <a:lnSpc>
                <a:spcPts val="2960"/>
              </a:lnSpc>
              <a:buNone/>
            </a:pPr>
            <a:r>
              <a:rPr lang="en-US" sz="1645" spc="-33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for (i in 1..4) {</a:t>
            </a:r>
            <a:endParaRPr lang="en-US" sz="1645" dirty="0"/>
          </a:p>
          <a:p>
            <a:pPr indent="0" marL="0">
              <a:lnSpc>
                <a:spcPts val="2960"/>
              </a:lnSpc>
              <a:buNone/>
            </a:pPr>
            <a:r>
              <a:rPr lang="en-US" sz="1645" spc="-33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forward(100.0)</a:t>
            </a:r>
            <a:endParaRPr lang="en-US" sz="1645" dirty="0"/>
          </a:p>
          <a:p>
            <a:pPr indent="0" marL="0">
              <a:lnSpc>
                <a:spcPts val="2960"/>
              </a:lnSpc>
              <a:buNone/>
            </a:pPr>
            <a:r>
              <a:rPr lang="en-US" sz="1645" spc="-33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turn(90.0)</a:t>
            </a:r>
            <a:endParaRPr lang="en-US" sz="1645" dirty="0"/>
          </a:p>
          <a:p>
            <a:pPr indent="0" marL="0">
              <a:lnSpc>
                <a:spcPts val="2960"/>
              </a:lnSpc>
              <a:buNone/>
            </a:pPr>
            <a:r>
              <a:rPr lang="en-US" sz="1645" spc="-33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}</a:t>
            </a:r>
            <a:endParaRPr lang="en-US" sz="1645" dirty="0"/>
          </a:p>
          <a:p>
            <a:pPr indent="0" marL="0">
              <a:lnSpc>
                <a:spcPts val="2960"/>
              </a:lnSpc>
              <a:buNone/>
            </a:pPr>
            <a:r>
              <a:rPr lang="en-US" sz="1645" spc="-33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penUp()</a:t>
            </a:r>
            <a:endParaRPr lang="en-US" sz="1645" dirty="0"/>
          </a:p>
          <a:p>
            <a:pPr indent="0" marL="0">
              <a:lnSpc>
                <a:spcPts val="2960"/>
              </a:lnSpc>
              <a:buNone/>
            </a:pPr>
            <a:r>
              <a:rPr lang="en-US" sz="1645" spc="-33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645" dirty="0"/>
          </a:p>
        </p:txBody>
      </p:sp>
      <p:pic>
        <p:nvPicPr>
          <p:cNvPr id="10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2024-01-14T13:26:12Z</dcterms:created>
  <dcterms:modified xsi:type="dcterms:W3CDTF">2024-01-14T13:26:12Z</dcterms:modified>
</cp:coreProperties>
</file>